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1" r:id="rId18"/>
    <p:sldId id="272" r:id="rId19"/>
    <p:sldId id="279"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C61E8-C312-4CEC-A2A9-E59ECEC6C6F4}"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53672-6619-4945-9E72-560ED5ECAD61}" type="slidenum">
              <a:rPr lang="en-US" smtClean="0"/>
              <a:t>‹#›</a:t>
            </a:fld>
            <a:endParaRPr lang="en-US"/>
          </a:p>
        </p:txBody>
      </p:sp>
    </p:spTree>
    <p:extLst>
      <p:ext uri="{BB962C8B-B14F-4D97-AF65-F5344CB8AC3E}">
        <p14:creationId xmlns:p14="http://schemas.microsoft.com/office/powerpoint/2010/main" val="228131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53672-6619-4945-9E72-560ED5ECAD61}" type="slidenum">
              <a:rPr lang="en-US" smtClean="0"/>
              <a:t>7</a:t>
            </a:fld>
            <a:endParaRPr lang="en-US"/>
          </a:p>
        </p:txBody>
      </p:sp>
    </p:spTree>
    <p:extLst>
      <p:ext uri="{BB962C8B-B14F-4D97-AF65-F5344CB8AC3E}">
        <p14:creationId xmlns:p14="http://schemas.microsoft.com/office/powerpoint/2010/main" val="278762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53672-6619-4945-9E72-560ED5ECAD61}" type="slidenum">
              <a:rPr lang="en-US" smtClean="0"/>
              <a:t>11</a:t>
            </a:fld>
            <a:endParaRPr lang="en-US"/>
          </a:p>
        </p:txBody>
      </p:sp>
    </p:spTree>
    <p:extLst>
      <p:ext uri="{BB962C8B-B14F-4D97-AF65-F5344CB8AC3E}">
        <p14:creationId xmlns:p14="http://schemas.microsoft.com/office/powerpoint/2010/main" val="26217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96620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712522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222413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765838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418523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594616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494C1-9BB3-434F-90BB-1911EFCD3F57}"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3483913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494C1-9BB3-434F-90BB-1911EFCD3F57}"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404797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494C1-9BB3-434F-90BB-1911EFCD3F57}"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404426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836186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4227914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494C1-9BB3-434F-90BB-1911EFCD3F57}"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618DC-6850-4F99-B9F5-3AE3A0A8F720}" type="slidenum">
              <a:rPr lang="en-US" smtClean="0"/>
              <a:t>‹#›</a:t>
            </a:fld>
            <a:endParaRPr lang="en-US"/>
          </a:p>
        </p:txBody>
      </p:sp>
    </p:spTree>
    <p:extLst>
      <p:ext uri="{BB962C8B-B14F-4D97-AF65-F5344CB8AC3E}">
        <p14:creationId xmlns:p14="http://schemas.microsoft.com/office/powerpoint/2010/main" val="14060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emonewoptions.financialaidtv.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foothill.edu/aid/videos_fafsa.php" TargetMode="External"/><Relationship Id="rId2" Type="http://schemas.openxmlformats.org/officeDocument/2006/relationships/hyperlink" Target="http://foothill.financialaidtv.com/" TargetMode="External"/><Relationship Id="rId1" Type="http://schemas.openxmlformats.org/officeDocument/2006/relationships/slideLayout" Target="../slideLayouts/slideLayout2.xml"/><Relationship Id="rId5" Type="http://schemas.openxmlformats.org/officeDocument/2006/relationships/hyperlink" Target="http://www.msjc.edu/StudentServices/FinancialAid/Pages/FATV.aspx" TargetMode="External"/><Relationship Id="rId4" Type="http://schemas.openxmlformats.org/officeDocument/2006/relationships/hyperlink" Target="http://www.csustan.edu/FinancialAid/financialaidprogram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foothill.financialaidtv.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emofafsatutorial.financialaidtv.com/#playlist-12503:video-0" TargetMode="External"/><Relationship Id="rId2" Type="http://schemas.openxmlformats.org/officeDocument/2006/relationships/hyperlink" Target="http://demonewoptions.financialaidtv.com/"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democlientcustom.financialaidtv.com/#playlist-13338:video-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acebook.com/NOVAFinAi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ustan.edu/FinancialAid/financialaidprograms.html" TargetMode="External"/><Relationship Id="rId2" Type="http://schemas.openxmlformats.org/officeDocument/2006/relationships/hyperlink" Target="http://www.foothill.edu/aid/videos_fafsa.php"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demo.fatvcounseling.com/?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pPr lvl="0" algn="r">
              <a:spcBef>
                <a:spcPts val="0"/>
              </a:spcBef>
            </a:pPr>
            <a:r>
              <a:rPr lang="en-US" sz="2000" cap="none" dirty="0">
                <a:solidFill>
                  <a:prstClr val="black"/>
                </a:solidFill>
                <a:latin typeface="Century Gothic"/>
              </a:rPr>
              <a:t>Successful </a:t>
            </a:r>
            <a:r>
              <a:rPr lang="en-US" sz="2000" cap="none" dirty="0" smtClean="0">
                <a:solidFill>
                  <a:prstClr val="black"/>
                </a:solidFill>
                <a:latin typeface="Century Gothic"/>
              </a:rPr>
              <a:t>Strategies </a:t>
            </a:r>
            <a:r>
              <a:rPr lang="en-US" sz="2000" cap="none" dirty="0">
                <a:solidFill>
                  <a:prstClr val="black"/>
                </a:solidFill>
                <a:latin typeface="Century Gothic"/>
              </a:rPr>
              <a:t>for </a:t>
            </a:r>
            <a:r>
              <a:rPr lang="en-US" sz="2000" cap="none" dirty="0" smtClean="0">
                <a:solidFill>
                  <a:prstClr val="black"/>
                </a:solidFill>
                <a:latin typeface="Century Gothic"/>
              </a:rPr>
              <a:t>Using Online Video </a:t>
            </a:r>
            <a:r>
              <a:rPr lang="en-US" sz="2000" cap="none" dirty="0">
                <a:solidFill>
                  <a:prstClr val="black"/>
                </a:solidFill>
                <a:latin typeface="Century Gothic"/>
              </a:rPr>
              <a:t>as an </a:t>
            </a:r>
            <a:r>
              <a:rPr lang="en-US" sz="2000" cap="none" dirty="0" smtClean="0">
                <a:solidFill>
                  <a:prstClr val="black"/>
                </a:solidFill>
                <a:latin typeface="Century Gothic"/>
              </a:rPr>
              <a:t>Outreach Tool</a:t>
            </a:r>
            <a:br>
              <a:rPr lang="en-US" sz="2000" cap="none" dirty="0" smtClean="0">
                <a:solidFill>
                  <a:prstClr val="black"/>
                </a:solidFill>
                <a:latin typeface="Century Gothic"/>
              </a:rPr>
            </a:br>
            <a:r>
              <a:rPr lang="en-US" sz="1800" b="0" cap="none" dirty="0">
                <a:solidFill>
                  <a:prstClr val="black"/>
                </a:solidFill>
                <a:latin typeface="Century Gothic"/>
              </a:rPr>
              <a:t/>
            </a:r>
            <a:br>
              <a:rPr lang="en-US" sz="1800" b="0" cap="none" dirty="0">
                <a:solidFill>
                  <a:prstClr val="black"/>
                </a:solidFill>
                <a:latin typeface="Century Gothic"/>
              </a:rPr>
            </a:br>
            <a:r>
              <a:rPr lang="en-US" sz="1800" b="0" cap="none" dirty="0" smtClean="0">
                <a:solidFill>
                  <a:prstClr val="black"/>
                </a:solidFill>
                <a:latin typeface="Century Gothic"/>
              </a:rPr>
              <a:t>CASFAA Conference – December 14</a:t>
            </a:r>
            <a:r>
              <a:rPr lang="en-US" sz="1800" b="0" cap="none" baseline="30000" dirty="0" smtClean="0">
                <a:solidFill>
                  <a:prstClr val="black"/>
                </a:solidFill>
                <a:latin typeface="Century Gothic"/>
              </a:rPr>
              <a:t>th</a:t>
            </a:r>
            <a:r>
              <a:rPr lang="en-US" sz="1800" b="0" cap="none" dirty="0" smtClean="0">
                <a:solidFill>
                  <a:prstClr val="black"/>
                </a:solidFill>
                <a:latin typeface="Century Gothic"/>
              </a:rPr>
              <a:t> -16</a:t>
            </a:r>
            <a:r>
              <a:rPr lang="en-US" sz="1800" b="0" cap="none" baseline="30000" dirty="0" smtClean="0">
                <a:solidFill>
                  <a:prstClr val="black"/>
                </a:solidFill>
                <a:latin typeface="Century Gothic"/>
              </a:rPr>
              <a:t>th</a:t>
            </a:r>
            <a:r>
              <a:rPr lang="en-US" sz="1800" b="0" cap="none" dirty="0" smtClean="0">
                <a:solidFill>
                  <a:prstClr val="black"/>
                </a:solidFill>
                <a:latin typeface="Century Gothic"/>
              </a:rPr>
              <a:t> 2013</a:t>
            </a:r>
            <a:br>
              <a:rPr lang="en-US" sz="1800" b="0" cap="none" dirty="0" smtClean="0">
                <a:solidFill>
                  <a:prstClr val="black"/>
                </a:solidFill>
                <a:latin typeface="Century Gothic"/>
              </a:rPr>
            </a:br>
            <a:r>
              <a:rPr lang="en-US" sz="1800" b="0" cap="none" dirty="0" err="1" smtClean="0">
                <a:solidFill>
                  <a:prstClr val="black"/>
                </a:solidFill>
                <a:latin typeface="Century Gothic"/>
              </a:rPr>
              <a:t>Leslee</a:t>
            </a:r>
            <a:r>
              <a:rPr lang="en-US" sz="1800" b="0" cap="none" dirty="0" smtClean="0">
                <a:solidFill>
                  <a:prstClr val="black"/>
                </a:solidFill>
                <a:latin typeface="Century Gothic"/>
              </a:rPr>
              <a:t> </a:t>
            </a:r>
            <a:r>
              <a:rPr lang="en-US" sz="1800" b="0" cap="none" dirty="0" err="1">
                <a:solidFill>
                  <a:prstClr val="black"/>
                </a:solidFill>
                <a:latin typeface="Century Gothic"/>
              </a:rPr>
              <a:t>Heinrichs</a:t>
            </a:r>
            <a:r>
              <a:rPr lang="en-US" sz="1800" b="0" cap="none" dirty="0">
                <a:solidFill>
                  <a:prstClr val="black"/>
                </a:solidFill>
                <a:latin typeface="Century Gothic"/>
              </a:rPr>
              <a:t/>
            </a:r>
            <a:br>
              <a:rPr lang="en-US" sz="1800" b="0" cap="none" dirty="0">
                <a:solidFill>
                  <a:prstClr val="black"/>
                </a:solidFill>
                <a:latin typeface="Century Gothic"/>
              </a:rPr>
            </a:br>
            <a:endParaRPr lang="en-US" dirty="0"/>
          </a:p>
        </p:txBody>
      </p:sp>
      <p:sp>
        <p:nvSpPr>
          <p:cNvPr id="8" name="Content Placeholder 7"/>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324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25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94C600"/>
                </a:solidFill>
                <a:latin typeface="Century Gothic"/>
              </a:rPr>
              <a:t>Social Media</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Majority of students participate</a:t>
            </a:r>
          </a:p>
          <a:p>
            <a:pPr lvl="0" indent="-274320">
              <a:buClr>
                <a:srgbClr val="94C600"/>
              </a:buClr>
              <a:buSzPct val="76000"/>
              <a:buFont typeface="Wingdings 2" pitchFamily="18" charset="2"/>
              <a:buChar char=""/>
            </a:pPr>
            <a:r>
              <a:rPr lang="en-US" sz="2400" dirty="0">
                <a:solidFill>
                  <a:srgbClr val="3E3D2D"/>
                </a:solidFill>
                <a:latin typeface="Century Gothic"/>
              </a:rPr>
              <a:t>Quick one-way communication</a:t>
            </a:r>
          </a:p>
          <a:p>
            <a:pPr lvl="0" indent="-274320">
              <a:buClr>
                <a:srgbClr val="94C600"/>
              </a:buClr>
              <a:buSzPct val="76000"/>
              <a:buFont typeface="Wingdings 2" pitchFamily="18" charset="2"/>
              <a:buChar char=""/>
            </a:pPr>
            <a:r>
              <a:rPr lang="en-US" sz="2400" dirty="0">
                <a:solidFill>
                  <a:srgbClr val="3E3D2D"/>
                </a:solidFill>
                <a:latin typeface="Century Gothic"/>
              </a:rPr>
              <a:t>Can receive feedback</a:t>
            </a:r>
          </a:p>
          <a:p>
            <a:pPr lvl="0" indent="-274320">
              <a:buClr>
                <a:srgbClr val="94C600"/>
              </a:buClr>
              <a:buSzPct val="76000"/>
              <a:buFont typeface="Wingdings 2" pitchFamily="18" charset="2"/>
              <a:buChar char=""/>
            </a:pPr>
            <a:r>
              <a:rPr lang="en-US" sz="2400" dirty="0">
                <a:solidFill>
                  <a:srgbClr val="3E3D2D"/>
                </a:solidFill>
                <a:latin typeface="Century Gothic"/>
              </a:rPr>
              <a:t>Mobile</a:t>
            </a:r>
          </a:p>
          <a:p>
            <a:pPr lvl="0" indent="-274320">
              <a:buClr>
                <a:srgbClr val="94C600"/>
              </a:buClr>
              <a:buSzPct val="76000"/>
              <a:buFont typeface="Wingdings 2" pitchFamily="18" charset="2"/>
              <a:buChar char=""/>
            </a:pPr>
            <a:r>
              <a:rPr lang="en-US" sz="2400" dirty="0">
                <a:solidFill>
                  <a:srgbClr val="3E3D2D"/>
                </a:solidFill>
                <a:latin typeface="Century Gothic"/>
              </a:rPr>
              <a:t>Can reduce amount of visits students make to the financial aid office (</a:t>
            </a:r>
            <a:r>
              <a:rPr lang="en-US" sz="2400" dirty="0" err="1">
                <a:solidFill>
                  <a:srgbClr val="3E3D2D"/>
                </a:solidFill>
                <a:latin typeface="Century Gothic"/>
              </a:rPr>
              <a:t>ie</a:t>
            </a:r>
            <a:r>
              <a:rPr lang="en-US" sz="2400" dirty="0">
                <a:solidFill>
                  <a:srgbClr val="3E3D2D"/>
                </a:solidFill>
                <a:latin typeface="Century Gothic"/>
              </a:rPr>
              <a:t> deadline alerts). </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81270"/>
            <a:ext cx="1668063"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98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94C600"/>
                </a:solidFill>
                <a:latin typeface="Century Gothic"/>
              </a:rPr>
              <a:t>Online </a:t>
            </a:r>
            <a:r>
              <a:rPr lang="en-US" sz="4000" dirty="0">
                <a:solidFill>
                  <a:srgbClr val="94C600"/>
                </a:solidFill>
                <a:latin typeface="Century Gothic"/>
              </a:rPr>
              <a:t>Video</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Visual method of learning</a:t>
            </a:r>
          </a:p>
          <a:p>
            <a:pPr lvl="0" indent="-274320">
              <a:buClr>
                <a:srgbClr val="94C600"/>
              </a:buClr>
              <a:buSzPct val="76000"/>
              <a:buFont typeface="Wingdings 2" pitchFamily="18" charset="2"/>
              <a:buChar char=""/>
            </a:pPr>
            <a:r>
              <a:rPr lang="en-US" sz="2400" dirty="0">
                <a:solidFill>
                  <a:srgbClr val="3E3D2D"/>
                </a:solidFill>
                <a:latin typeface="Century Gothic"/>
              </a:rPr>
              <a:t>Multiple topics – your choice</a:t>
            </a:r>
          </a:p>
          <a:p>
            <a:pPr lvl="0" indent="-274320">
              <a:buClr>
                <a:srgbClr val="94C600"/>
              </a:buClr>
              <a:buSzPct val="76000"/>
              <a:buFont typeface="Wingdings 2" pitchFamily="18" charset="2"/>
              <a:buChar char=""/>
            </a:pPr>
            <a:r>
              <a:rPr lang="en-US" sz="2400" dirty="0">
                <a:solidFill>
                  <a:srgbClr val="3E3D2D"/>
                </a:solidFill>
                <a:latin typeface="Century Gothic"/>
              </a:rPr>
              <a:t>Provides alternate to reading pages of text</a:t>
            </a:r>
          </a:p>
          <a:p>
            <a:pPr lvl="0" indent="-274320">
              <a:buClr>
                <a:srgbClr val="94C600"/>
              </a:buClr>
              <a:buSzPct val="76000"/>
              <a:buFont typeface="Wingdings 2" pitchFamily="18" charset="2"/>
              <a:buChar char=""/>
            </a:pPr>
            <a:r>
              <a:rPr lang="en-US" sz="2400" dirty="0">
                <a:solidFill>
                  <a:srgbClr val="3E3D2D"/>
                </a:solidFill>
                <a:latin typeface="Century Gothic"/>
              </a:rPr>
              <a:t>Multiple views if necessary</a:t>
            </a:r>
          </a:p>
          <a:p>
            <a:pPr lvl="0" indent="-274320">
              <a:buClr>
                <a:srgbClr val="94C600"/>
              </a:buClr>
              <a:buSzPct val="76000"/>
              <a:buFont typeface="Wingdings 2" pitchFamily="18" charset="2"/>
              <a:buChar char=""/>
            </a:pPr>
            <a:r>
              <a:rPr lang="en-US" sz="2400" dirty="0">
                <a:solidFill>
                  <a:srgbClr val="3E3D2D"/>
                </a:solidFill>
                <a:latin typeface="Century Gothic"/>
              </a:rPr>
              <a:t>Audio/visual stimulation</a:t>
            </a:r>
          </a:p>
          <a:p>
            <a:pPr lvl="0" indent="-274320">
              <a:buClr>
                <a:srgbClr val="94C600"/>
              </a:buClr>
              <a:buSzPct val="76000"/>
              <a:buFont typeface="Wingdings 2" pitchFamily="18" charset="2"/>
              <a:buChar char=""/>
            </a:pPr>
            <a:r>
              <a:rPr lang="en-US" sz="2400" dirty="0">
                <a:solidFill>
                  <a:srgbClr val="3E3D2D"/>
                </a:solidFill>
                <a:latin typeface="Century Gothic"/>
              </a:rPr>
              <a:t>Answers to questions on demand at any time of day or night</a:t>
            </a:r>
            <a:endParaRPr lang="en-US" sz="2400" dirty="0">
              <a:solidFill>
                <a:srgbClr val="3E3D2D"/>
              </a:solidFill>
              <a:latin typeface="Century Gothic"/>
              <a:hlinkClick r:id="rId3"/>
            </a:endParaRPr>
          </a:p>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838200"/>
            <a:ext cx="24479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171450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560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94C600"/>
                </a:solidFill>
                <a:latin typeface="Century Gothic"/>
              </a:rPr>
              <a:t>Video Usage Options…. </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200" dirty="0">
                <a:solidFill>
                  <a:srgbClr val="3E3D2D"/>
                </a:solidFill>
                <a:latin typeface="Century Gothic"/>
              </a:rPr>
              <a:t>Self-service internet portal</a:t>
            </a:r>
          </a:p>
          <a:p>
            <a:pPr marL="640080" lvl="1" indent="-274320">
              <a:buClr>
                <a:srgbClr val="94C600"/>
              </a:buClr>
              <a:buSzPct val="76000"/>
              <a:buFont typeface="Wingdings 2" pitchFamily="18" charset="2"/>
              <a:buChar char=""/>
            </a:pPr>
            <a:r>
              <a:rPr lang="en-US" sz="2000" dirty="0">
                <a:solidFill>
                  <a:srgbClr val="3E3D2D"/>
                </a:solidFill>
                <a:latin typeface="Century Gothic"/>
                <a:hlinkClick r:id="rId2"/>
              </a:rPr>
              <a:t>Foothill College </a:t>
            </a:r>
            <a:endParaRPr lang="en-US" sz="2000" dirty="0">
              <a:solidFill>
                <a:srgbClr val="3E3D2D"/>
              </a:solidFill>
              <a:latin typeface="Century Gothic"/>
            </a:endParaRPr>
          </a:p>
          <a:p>
            <a:pPr lvl="0" indent="-274320">
              <a:buClr>
                <a:srgbClr val="94C600"/>
              </a:buClr>
              <a:buSzPct val="76000"/>
              <a:buFont typeface="Wingdings 2" pitchFamily="18" charset="2"/>
              <a:buChar char=""/>
            </a:pPr>
            <a:r>
              <a:rPr lang="en-US" sz="2200" dirty="0">
                <a:solidFill>
                  <a:srgbClr val="3E3D2D"/>
                </a:solidFill>
                <a:latin typeface="Century Gothic"/>
              </a:rPr>
              <a:t>Mobile device access</a:t>
            </a:r>
          </a:p>
          <a:p>
            <a:pPr lvl="0" indent="-274320">
              <a:buClr>
                <a:srgbClr val="94C600"/>
              </a:buClr>
              <a:buSzPct val="76000"/>
              <a:buFont typeface="Wingdings 2" pitchFamily="18" charset="2"/>
              <a:buChar char=""/>
            </a:pPr>
            <a:r>
              <a:rPr lang="en-US" sz="2200" dirty="0">
                <a:solidFill>
                  <a:srgbClr val="3E3D2D"/>
                </a:solidFill>
                <a:latin typeface="Century Gothic"/>
              </a:rPr>
              <a:t>Embed link to video in email blast</a:t>
            </a:r>
          </a:p>
          <a:p>
            <a:pPr lvl="0" indent="-274320">
              <a:buClr>
                <a:srgbClr val="94C600"/>
              </a:buClr>
              <a:buSzPct val="76000"/>
              <a:buFont typeface="Wingdings 2" pitchFamily="18" charset="2"/>
              <a:buChar char=""/>
            </a:pPr>
            <a:r>
              <a:rPr lang="en-US" sz="2200" dirty="0">
                <a:solidFill>
                  <a:srgbClr val="3E3D2D"/>
                </a:solidFill>
                <a:latin typeface="Century Gothic"/>
              </a:rPr>
              <a:t>Post video on your FB page</a:t>
            </a:r>
          </a:p>
          <a:p>
            <a:pPr lvl="0" indent="-274320">
              <a:buClr>
                <a:srgbClr val="94C600"/>
              </a:buClr>
              <a:buSzPct val="76000"/>
              <a:buFont typeface="Wingdings 2" pitchFamily="18" charset="2"/>
              <a:buChar char=""/>
            </a:pPr>
            <a:r>
              <a:rPr lang="en-US" sz="2200" dirty="0">
                <a:solidFill>
                  <a:srgbClr val="3E3D2D"/>
                </a:solidFill>
                <a:latin typeface="Century Gothic"/>
              </a:rPr>
              <a:t>Video embedding on college or university </a:t>
            </a:r>
            <a:r>
              <a:rPr lang="en-US" sz="2200" dirty="0" smtClean="0">
                <a:solidFill>
                  <a:srgbClr val="3E3D2D"/>
                </a:solidFill>
                <a:latin typeface="Century Gothic"/>
              </a:rPr>
              <a:t>website </a:t>
            </a:r>
            <a:endParaRPr lang="en-US" sz="2200" dirty="0">
              <a:solidFill>
                <a:srgbClr val="3E3D2D"/>
              </a:solidFill>
              <a:latin typeface="Century Gothic"/>
            </a:endParaRPr>
          </a:p>
          <a:p>
            <a:pPr marL="640080" lvl="1" indent="-274320">
              <a:buClr>
                <a:srgbClr val="94C600"/>
              </a:buClr>
              <a:buSzPct val="76000"/>
              <a:buFont typeface="Wingdings 2" pitchFamily="18" charset="2"/>
              <a:buChar char=""/>
            </a:pPr>
            <a:r>
              <a:rPr lang="en-US" sz="2000" dirty="0">
                <a:solidFill>
                  <a:srgbClr val="3E3D2D"/>
                </a:solidFill>
                <a:latin typeface="Century Gothic"/>
                <a:hlinkClick r:id="rId3"/>
              </a:rPr>
              <a:t>Foothill College </a:t>
            </a:r>
            <a:endParaRPr lang="en-US" sz="2000" dirty="0">
              <a:solidFill>
                <a:srgbClr val="3E3D2D"/>
              </a:solidFill>
              <a:latin typeface="Century Gothic"/>
            </a:endParaRPr>
          </a:p>
          <a:p>
            <a:pPr marL="640080" lvl="1" indent="-274320">
              <a:buClr>
                <a:srgbClr val="94C600"/>
              </a:buClr>
              <a:buSzPct val="76000"/>
              <a:buFont typeface="Wingdings 2" pitchFamily="18" charset="2"/>
              <a:buChar char=""/>
            </a:pPr>
            <a:r>
              <a:rPr lang="en-US" sz="2000" dirty="0">
                <a:solidFill>
                  <a:srgbClr val="3E3D2D"/>
                </a:solidFill>
                <a:latin typeface="Century Gothic"/>
                <a:hlinkClick r:id="rId4"/>
              </a:rPr>
              <a:t>California State University </a:t>
            </a:r>
            <a:endParaRPr lang="en-US" sz="2000" dirty="0">
              <a:solidFill>
                <a:srgbClr val="3E3D2D"/>
              </a:solidFill>
              <a:latin typeface="Century Gothic"/>
            </a:endParaRPr>
          </a:p>
          <a:p>
            <a:pPr marL="640080" lvl="1" indent="-274320">
              <a:buClr>
                <a:srgbClr val="94C600"/>
              </a:buClr>
              <a:buSzPct val="76000"/>
              <a:buFont typeface="Wingdings 2" pitchFamily="18" charset="2"/>
              <a:buChar char=""/>
            </a:pPr>
            <a:r>
              <a:rPr lang="en-US" sz="2000" dirty="0">
                <a:solidFill>
                  <a:srgbClr val="3E3D2D"/>
                </a:solidFill>
                <a:latin typeface="Century Gothic"/>
                <a:hlinkClick r:id="rId5"/>
              </a:rPr>
              <a:t>Mt. San Jacinto College</a:t>
            </a:r>
            <a:endParaRPr lang="en-US" sz="2000" dirty="0">
              <a:solidFill>
                <a:srgbClr val="3E3D2D"/>
              </a:solidFill>
              <a:latin typeface="Century Gothic"/>
            </a:endParaRPr>
          </a:p>
          <a:p>
            <a:pPr lvl="0" indent="-274320">
              <a:buClr>
                <a:srgbClr val="94C600"/>
              </a:buClr>
              <a:buSzPct val="76000"/>
              <a:buFont typeface="Wingdings 2" pitchFamily="18" charset="2"/>
              <a:buChar char=""/>
            </a:pPr>
            <a:r>
              <a:rPr lang="en-US" sz="2200" dirty="0">
                <a:solidFill>
                  <a:srgbClr val="3E3D2D"/>
                </a:solidFill>
                <a:latin typeface="Century Gothic"/>
              </a:rPr>
              <a:t>Playing video content on school signage system</a:t>
            </a:r>
          </a:p>
          <a:p>
            <a:pPr lvl="0" indent="-274320">
              <a:buClr>
                <a:srgbClr val="94C600"/>
              </a:buClr>
              <a:buSzPct val="76000"/>
              <a:buFont typeface="Wingdings 2" pitchFamily="18" charset="2"/>
              <a:buChar char=""/>
            </a:pPr>
            <a:r>
              <a:rPr lang="en-US" sz="2200" dirty="0">
                <a:solidFill>
                  <a:srgbClr val="3E3D2D"/>
                </a:solidFill>
                <a:latin typeface="Century Gothic"/>
              </a:rPr>
              <a:t>Counseling sessions</a:t>
            </a:r>
          </a:p>
          <a:p>
            <a:endParaRPr lang="en-US" dirty="0"/>
          </a:p>
        </p:txBody>
      </p:sp>
    </p:spTree>
    <p:extLst>
      <p:ext uri="{BB962C8B-B14F-4D97-AF65-F5344CB8AC3E}">
        <p14:creationId xmlns:p14="http://schemas.microsoft.com/office/powerpoint/2010/main" val="247521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94C600"/>
                </a:solidFill>
                <a:latin typeface="Century Gothic"/>
              </a:rPr>
              <a:t>Self-service internet portal – </a:t>
            </a:r>
            <a:br>
              <a:rPr lang="en-US" sz="2800" dirty="0">
                <a:solidFill>
                  <a:srgbClr val="94C600"/>
                </a:solidFill>
                <a:latin typeface="Century Gothic"/>
              </a:rPr>
            </a:br>
            <a:r>
              <a:rPr lang="en-US" sz="2800" dirty="0">
                <a:solidFill>
                  <a:srgbClr val="94C600"/>
                </a:solidFill>
                <a:latin typeface="Century Gothic"/>
                <a:hlinkClick r:id="rId2"/>
              </a:rPr>
              <a:t>Foothill College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0247" y="1988499"/>
            <a:ext cx="6663506" cy="374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498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94C600"/>
                </a:solidFill>
                <a:latin typeface="Century Gothic"/>
              </a:rPr>
              <a:t>Mobile device access</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200" dirty="0" smtClean="0">
                <a:solidFill>
                  <a:srgbClr val="3E3D2D"/>
                </a:solidFill>
                <a:latin typeface="Century Gothic"/>
              </a:rPr>
              <a:t>Responsive Embedding</a:t>
            </a:r>
            <a:endParaRPr lang="en-US" sz="2200" dirty="0">
              <a:solidFill>
                <a:srgbClr val="3E3D2D"/>
              </a:solidFill>
              <a:latin typeface="Century Gothic"/>
            </a:endParaRPr>
          </a:p>
          <a:p>
            <a:endParaRPr lang="en-US"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422846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5083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403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94C600"/>
                </a:solidFill>
                <a:latin typeface="Century Gothic"/>
              </a:rPr>
              <a:t>Embed link to video in email blast </a:t>
            </a:r>
            <a:r>
              <a:rPr lang="en-US" sz="3600" dirty="0" smtClean="0">
                <a:solidFill>
                  <a:srgbClr val="94C600"/>
                </a:solidFill>
                <a:latin typeface="Century Gothic"/>
              </a:rPr>
              <a:t>… </a:t>
            </a:r>
            <a:endParaRPr lang="en-US" dirty="0"/>
          </a:p>
        </p:txBody>
      </p:sp>
      <p:sp>
        <p:nvSpPr>
          <p:cNvPr id="3" name="Content Placeholder 2"/>
          <p:cNvSpPr>
            <a:spLocks noGrp="1"/>
          </p:cNvSpPr>
          <p:nvPr>
            <p:ph idx="1"/>
          </p:nvPr>
        </p:nvSpPr>
        <p:spPr>
          <a:xfrm>
            <a:off x="457200" y="1143000"/>
            <a:ext cx="8229600" cy="5181600"/>
          </a:xfrm>
        </p:spPr>
        <p:txBody>
          <a:bodyPr>
            <a:normAutofit/>
          </a:bodyPr>
          <a:lstStyle/>
          <a:p>
            <a:pPr marL="68580" lvl="0" indent="0">
              <a:buClr>
                <a:srgbClr val="94C600"/>
              </a:buClr>
              <a:buSzPct val="76000"/>
              <a:buNone/>
            </a:pPr>
            <a:r>
              <a:rPr lang="en-US" sz="1400" dirty="0">
                <a:solidFill>
                  <a:srgbClr val="3E3D2D"/>
                </a:solidFill>
                <a:latin typeface="Century Gothic"/>
              </a:rPr>
              <a:t>Dear Student,</a:t>
            </a: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r>
              <a:rPr lang="en-US" sz="1400" dirty="0">
                <a:solidFill>
                  <a:srgbClr val="3E3D2D"/>
                </a:solidFill>
                <a:latin typeface="Century Gothic"/>
              </a:rPr>
              <a:t>It is time to complete your 2013/2014 FAFSA application.  To help you through this process and answer some of your questions, please </a:t>
            </a:r>
            <a:r>
              <a:rPr lang="en-US" sz="1400" dirty="0" smtClean="0">
                <a:solidFill>
                  <a:srgbClr val="3E3D2D"/>
                </a:solidFill>
                <a:latin typeface="Century Gothic"/>
              </a:rPr>
              <a:t>click on the image below which will take you to a quick </a:t>
            </a:r>
            <a:r>
              <a:rPr lang="en-US" sz="1400" dirty="0">
                <a:solidFill>
                  <a:srgbClr val="3E3D2D"/>
                </a:solidFill>
                <a:latin typeface="Century Gothic"/>
              </a:rPr>
              <a:t>tutorial on how to complete the FAFSA.</a:t>
            </a: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r>
              <a:rPr lang="en-US" sz="1400" dirty="0">
                <a:solidFill>
                  <a:srgbClr val="3E3D2D"/>
                </a:solidFill>
                <a:latin typeface="Century Gothic"/>
                <a:hlinkClick r:id="rId2"/>
              </a:rPr>
              <a:t>2013/2014 FAFSA Tutorial</a:t>
            </a:r>
            <a:r>
              <a:rPr lang="en-US" sz="1400" dirty="0" smtClean="0">
                <a:solidFill>
                  <a:srgbClr val="3E3D2D"/>
                </a:solidFill>
                <a:latin typeface="Century Gothic"/>
                <a:hlinkClick r:id="rId2"/>
              </a:rPr>
              <a:t>:</a:t>
            </a:r>
            <a:endParaRPr lang="en-US" sz="1400" dirty="0">
              <a:solidFill>
                <a:srgbClr val="3E3D2D"/>
              </a:solidFill>
              <a:latin typeface="Century Gothic"/>
            </a:endParaRP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r>
              <a:rPr lang="en-US" sz="1400" dirty="0">
                <a:solidFill>
                  <a:srgbClr val="3E3D2D"/>
                </a:solidFill>
                <a:latin typeface="Century Gothic"/>
              </a:rPr>
              <a:t>Have a great day!</a:t>
            </a: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r>
              <a:rPr lang="en-US" sz="1400" dirty="0">
                <a:solidFill>
                  <a:srgbClr val="3E3D2D"/>
                </a:solidFill>
                <a:latin typeface="Century Gothic"/>
              </a:rPr>
              <a:t>-- </a:t>
            </a:r>
            <a:endParaRPr lang="en-US" sz="1400" dirty="0" smtClean="0">
              <a:solidFill>
                <a:srgbClr val="3E3D2D"/>
              </a:solidFill>
              <a:latin typeface="Century Gothic"/>
            </a:endParaRP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endParaRPr lang="en-US" sz="1400" dirty="0" smtClean="0">
              <a:solidFill>
                <a:srgbClr val="3E3D2D"/>
              </a:solidFill>
              <a:latin typeface="Century Gothic"/>
            </a:endParaRPr>
          </a:p>
          <a:p>
            <a:pPr marL="68580" lvl="0" indent="0">
              <a:buClr>
                <a:srgbClr val="94C600"/>
              </a:buClr>
              <a:buSzPct val="76000"/>
              <a:buNone/>
            </a:pPr>
            <a:endParaRPr lang="en-US" sz="1400" dirty="0">
              <a:solidFill>
                <a:srgbClr val="3E3D2D"/>
              </a:solidFill>
              <a:latin typeface="Century Gothic"/>
            </a:endParaRPr>
          </a:p>
          <a:p>
            <a:pPr marL="0" indent="0">
              <a:buNone/>
            </a:pPr>
            <a:r>
              <a:rPr lang="en-US" sz="1400" dirty="0">
                <a:solidFill>
                  <a:srgbClr val="3E3D2D"/>
                </a:solidFill>
                <a:latin typeface="Century Gothic"/>
              </a:rPr>
              <a:t>Suzie Administrator</a:t>
            </a:r>
          </a:p>
          <a:p>
            <a:pPr marL="0" indent="0">
              <a:buNone/>
            </a:pPr>
            <a:r>
              <a:rPr lang="en-US" sz="1400" dirty="0" smtClean="0">
                <a:solidFill>
                  <a:srgbClr val="3E3D2D"/>
                </a:solidFill>
                <a:latin typeface="Century Gothic"/>
              </a:rPr>
              <a:t>Financial </a:t>
            </a:r>
            <a:r>
              <a:rPr lang="en-US" sz="1400" dirty="0">
                <a:solidFill>
                  <a:srgbClr val="3E3D2D"/>
                </a:solidFill>
                <a:latin typeface="Century Gothic"/>
              </a:rPr>
              <a:t>Aid Office</a:t>
            </a:r>
          </a:p>
          <a:p>
            <a:pPr marL="0" indent="0">
              <a:buNone/>
            </a:pPr>
            <a:r>
              <a:rPr lang="en-US" sz="1400" dirty="0">
                <a:solidFill>
                  <a:srgbClr val="3E3D2D"/>
                </a:solidFill>
                <a:latin typeface="Century Gothic"/>
              </a:rPr>
              <a:t>971.555.2323</a:t>
            </a:r>
            <a:endParaRPr lang="en-US" sz="1400" dirty="0"/>
          </a:p>
          <a:p>
            <a:endParaRPr lang="en-US" dirty="0"/>
          </a:p>
        </p:txBody>
      </p:sp>
      <p:pic>
        <p:nvPicPr>
          <p:cNvPr id="307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67000"/>
            <a:ext cx="23161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308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solidFill>
                  <a:srgbClr val="94C600"/>
                </a:solidFill>
                <a:latin typeface="Century Gothic"/>
              </a:rPr>
              <a:t>Embed link to video </a:t>
            </a:r>
            <a:r>
              <a:rPr lang="en-US" sz="3600" dirty="0" smtClean="0">
                <a:solidFill>
                  <a:srgbClr val="94C600"/>
                </a:solidFill>
                <a:latin typeface="Century Gothic"/>
              </a:rPr>
              <a:t>regarding policy…</a:t>
            </a:r>
            <a:endParaRPr lang="en-US" dirty="0"/>
          </a:p>
        </p:txBody>
      </p:sp>
      <p:sp>
        <p:nvSpPr>
          <p:cNvPr id="3" name="Content Placeholder 2"/>
          <p:cNvSpPr>
            <a:spLocks noGrp="1"/>
          </p:cNvSpPr>
          <p:nvPr>
            <p:ph idx="1"/>
          </p:nvPr>
        </p:nvSpPr>
        <p:spPr>
          <a:xfrm>
            <a:off x="457200" y="1143001"/>
            <a:ext cx="8229600" cy="4724400"/>
          </a:xfrm>
        </p:spPr>
        <p:txBody>
          <a:bodyPr>
            <a:normAutofit/>
          </a:bodyPr>
          <a:lstStyle/>
          <a:p>
            <a:pPr marL="68580" lvl="0" indent="0">
              <a:buClr>
                <a:srgbClr val="94C600"/>
              </a:buClr>
              <a:buSzPct val="76000"/>
              <a:buNone/>
            </a:pPr>
            <a:r>
              <a:rPr lang="en-US" sz="1400" dirty="0">
                <a:solidFill>
                  <a:srgbClr val="3E3D2D"/>
                </a:solidFill>
                <a:latin typeface="Century Gothic"/>
              </a:rPr>
              <a:t>Dear Student,</a:t>
            </a: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r>
              <a:rPr lang="en-US" sz="1400" dirty="0" smtClean="0">
                <a:solidFill>
                  <a:srgbClr val="3E3D2D"/>
                </a:solidFill>
                <a:latin typeface="Century Gothic"/>
              </a:rPr>
              <a:t>We are very interested in your success as a student at OCC.  To better assist you in understanding the satisfactory academic progress appeal process, please click on the image below to watch a short video on our process. Once you have viewed this video, if you have further questions, please contact the financial aid office.</a:t>
            </a:r>
          </a:p>
          <a:p>
            <a:pPr marL="68580" lvl="0" indent="0">
              <a:buClr>
                <a:srgbClr val="94C600"/>
              </a:buClr>
              <a:buSzPct val="76000"/>
              <a:buNone/>
            </a:pPr>
            <a:endParaRPr lang="en-US" sz="1400" dirty="0" smtClean="0">
              <a:solidFill>
                <a:srgbClr val="3E3D2D"/>
              </a:solidFill>
              <a:latin typeface="Century Gothic"/>
            </a:endParaRPr>
          </a:p>
          <a:p>
            <a:pPr marL="68580" lvl="0" indent="0">
              <a:buClr>
                <a:srgbClr val="94C600"/>
              </a:buClr>
              <a:buSzPct val="76000"/>
              <a:buNone/>
            </a:pPr>
            <a:endParaRPr lang="en-US" sz="1400" dirty="0">
              <a:solidFill>
                <a:srgbClr val="3E3D2D"/>
              </a:solidFill>
              <a:latin typeface="Century Gothic"/>
            </a:endParaRPr>
          </a:p>
          <a:p>
            <a:pPr marL="68580" lvl="0" indent="0">
              <a:buClr>
                <a:srgbClr val="94C600"/>
              </a:buClr>
              <a:buSzPct val="76000"/>
              <a:buNone/>
            </a:pPr>
            <a:endParaRPr lang="en-US" sz="1400" dirty="0">
              <a:solidFill>
                <a:srgbClr val="3E3D2D"/>
              </a:solidFill>
              <a:latin typeface="Century Gothic"/>
            </a:endParaRPr>
          </a:p>
          <a:p>
            <a:endParaRPr lang="en-US" dirty="0" smtClean="0"/>
          </a:p>
          <a:p>
            <a:endParaRPr lang="en-US" dirty="0"/>
          </a:p>
          <a:p>
            <a:pPr marL="0" indent="0">
              <a:buNone/>
            </a:pPr>
            <a:endParaRPr lang="en-US" sz="1400" dirty="0" smtClean="0">
              <a:solidFill>
                <a:srgbClr val="3E3D2D"/>
              </a:solidFill>
              <a:latin typeface="Century Gothic"/>
            </a:endParaRPr>
          </a:p>
          <a:p>
            <a:pPr marL="0" indent="0">
              <a:buNone/>
            </a:pPr>
            <a:r>
              <a:rPr lang="en-US" sz="1400" dirty="0" smtClean="0">
                <a:solidFill>
                  <a:srgbClr val="3E3D2D"/>
                </a:solidFill>
                <a:latin typeface="Century Gothic"/>
              </a:rPr>
              <a:t>Suzie Administrator</a:t>
            </a:r>
          </a:p>
          <a:p>
            <a:pPr marL="0" indent="0">
              <a:buNone/>
            </a:pPr>
            <a:r>
              <a:rPr lang="en-US" sz="1400" dirty="0" smtClean="0">
                <a:solidFill>
                  <a:srgbClr val="3E3D2D"/>
                </a:solidFill>
                <a:latin typeface="Century Gothic"/>
              </a:rPr>
              <a:t>OCC Financial Aid Office</a:t>
            </a:r>
          </a:p>
          <a:p>
            <a:pPr marL="0" indent="0">
              <a:buNone/>
            </a:pPr>
            <a:r>
              <a:rPr lang="en-US" sz="1400" dirty="0" smtClean="0">
                <a:solidFill>
                  <a:srgbClr val="3E3D2D"/>
                </a:solidFill>
                <a:latin typeface="Century Gothic"/>
              </a:rPr>
              <a:t>971.555.2323</a:t>
            </a:r>
            <a:endParaRPr lang="en-US" dirty="0" smtClean="0"/>
          </a:p>
        </p:txBody>
      </p:sp>
      <p:pic>
        <p:nvPicPr>
          <p:cNvPr id="409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71" y="2895600"/>
            <a:ext cx="231648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27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rgbClr val="94C600"/>
                </a:solidFill>
                <a:latin typeface="Century Gothic"/>
              </a:rPr>
              <a:t>Post video on your FB page</a:t>
            </a:r>
            <a:br>
              <a:rPr lang="en-US" sz="3200" dirty="0">
                <a:solidFill>
                  <a:srgbClr val="94C600"/>
                </a:solidFill>
                <a:latin typeface="Century Gothic"/>
              </a:rPr>
            </a:br>
            <a:r>
              <a:rPr lang="en-US" sz="2400" dirty="0">
                <a:solidFill>
                  <a:srgbClr val="94C600"/>
                </a:solidFill>
                <a:latin typeface="Century Gothic"/>
                <a:hlinkClick r:id="rId2"/>
              </a:rPr>
              <a:t>NOVA FB Page</a:t>
            </a:r>
            <a:endParaRPr lang="en-US" dirty="0"/>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56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sz="2000" dirty="0">
                <a:solidFill>
                  <a:srgbClr val="94C600"/>
                </a:solidFill>
                <a:latin typeface="Century Gothic"/>
              </a:rPr>
              <a:t>Video embedding on college website - </a:t>
            </a:r>
            <a:br>
              <a:rPr lang="en-US" sz="2000" dirty="0">
                <a:solidFill>
                  <a:srgbClr val="94C600"/>
                </a:solidFill>
                <a:latin typeface="Century Gothic"/>
              </a:rPr>
            </a:br>
            <a:r>
              <a:rPr lang="en-US" sz="2000" dirty="0">
                <a:solidFill>
                  <a:srgbClr val="94C600"/>
                </a:solidFill>
                <a:latin typeface="Century Gothic"/>
                <a:hlinkClick r:id="rId2"/>
              </a:rPr>
              <a:t>Foothill College</a:t>
            </a:r>
            <a:r>
              <a:rPr lang="en-US" sz="2000" dirty="0">
                <a:solidFill>
                  <a:srgbClr val="94C600"/>
                </a:solidFill>
                <a:latin typeface="Century Gothic"/>
              </a:rPr>
              <a:t/>
            </a:r>
            <a:br>
              <a:rPr lang="en-US" sz="2000" dirty="0">
                <a:solidFill>
                  <a:srgbClr val="94C600"/>
                </a:solidFill>
                <a:latin typeface="Century Gothic"/>
              </a:rPr>
            </a:br>
            <a:r>
              <a:rPr lang="en-US" sz="2000" dirty="0">
                <a:solidFill>
                  <a:srgbClr val="94C600"/>
                </a:solidFill>
                <a:latin typeface="Century Gothic"/>
                <a:hlinkClick r:id="rId3"/>
              </a:rPr>
              <a:t>California State University</a:t>
            </a:r>
            <a:endParaRPr lang="en-US" dirty="0"/>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44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solidFill>
                  <a:srgbClr val="94C600"/>
                </a:solidFill>
                <a:latin typeface="Century Gothic"/>
              </a:rPr>
              <a:t>Video </a:t>
            </a:r>
            <a:r>
              <a:rPr lang="en-US" sz="2800" dirty="0" smtClean="0">
                <a:solidFill>
                  <a:srgbClr val="94C600"/>
                </a:solidFill>
                <a:latin typeface="Century Gothic"/>
              </a:rPr>
              <a:t>Counseling Session…</a:t>
            </a:r>
            <a:endParaRPr lang="en-US" sz="2800" dirty="0"/>
          </a:p>
        </p:txBody>
      </p:sp>
      <p:sp>
        <p:nvSpPr>
          <p:cNvPr id="3" name="Content Placeholder 2"/>
          <p:cNvSpPr>
            <a:spLocks noGrp="1"/>
          </p:cNvSpPr>
          <p:nvPr>
            <p:ph idx="1"/>
          </p:nvPr>
        </p:nvSpPr>
        <p:spPr>
          <a:xfrm>
            <a:off x="457200" y="1143000"/>
            <a:ext cx="8229600" cy="4983163"/>
          </a:xfrm>
        </p:spPr>
        <p:txBody>
          <a:bodyPr/>
          <a:lstStyle/>
          <a:p>
            <a:pPr lvl="0" indent="-274320">
              <a:buClr>
                <a:srgbClr val="94C600"/>
              </a:buClr>
              <a:buSzPct val="76000"/>
              <a:buFont typeface="Wingdings 2" pitchFamily="18" charset="2"/>
              <a:buChar char=""/>
            </a:pPr>
            <a:r>
              <a:rPr lang="en-US" sz="2400" dirty="0" smtClean="0">
                <a:solidFill>
                  <a:srgbClr val="3E3D2D"/>
                </a:solidFill>
                <a:latin typeface="Century Gothic"/>
              </a:rPr>
              <a:t>Create a counseling session on any topic using videos </a:t>
            </a:r>
          </a:p>
          <a:p>
            <a:pPr lvl="1" indent="-274320">
              <a:buClr>
                <a:srgbClr val="94C600"/>
              </a:buClr>
              <a:buSzPct val="76000"/>
              <a:buFont typeface="Wingdings 2" pitchFamily="18" charset="2"/>
              <a:buChar char=""/>
            </a:pPr>
            <a:r>
              <a:rPr lang="en-US" sz="2000" dirty="0" smtClean="0">
                <a:solidFill>
                  <a:srgbClr val="3E3D2D"/>
                </a:solidFill>
                <a:latin typeface="Century Gothic"/>
              </a:rPr>
              <a:t>Financial Literacy</a:t>
            </a:r>
          </a:p>
          <a:p>
            <a:pPr lvl="1" indent="-274320">
              <a:buClr>
                <a:srgbClr val="94C600"/>
              </a:buClr>
              <a:buSzPct val="76000"/>
              <a:buFont typeface="Wingdings 2" pitchFamily="18" charset="2"/>
              <a:buChar char=""/>
            </a:pPr>
            <a:r>
              <a:rPr lang="en-US" sz="2000" dirty="0" smtClean="0">
                <a:solidFill>
                  <a:srgbClr val="3E3D2D"/>
                </a:solidFill>
                <a:latin typeface="Century Gothic"/>
              </a:rPr>
              <a:t>SAP</a:t>
            </a:r>
          </a:p>
          <a:p>
            <a:pPr lvl="1" indent="-274320">
              <a:buClr>
                <a:srgbClr val="94C600"/>
              </a:buClr>
              <a:buSzPct val="76000"/>
              <a:buFont typeface="Wingdings 2" pitchFamily="18" charset="2"/>
              <a:buChar char=""/>
            </a:pPr>
            <a:r>
              <a:rPr lang="en-US" sz="2000" dirty="0" smtClean="0">
                <a:solidFill>
                  <a:srgbClr val="3E3D2D"/>
                </a:solidFill>
                <a:latin typeface="Century Gothic"/>
              </a:rPr>
              <a:t>Applying for Financial Aid</a:t>
            </a:r>
          </a:p>
          <a:p>
            <a:pPr lvl="0" indent="-274320">
              <a:buClr>
                <a:srgbClr val="94C600"/>
              </a:buClr>
              <a:buSzPct val="76000"/>
              <a:buFont typeface="Wingdings 2" pitchFamily="18" charset="2"/>
              <a:buChar char=""/>
            </a:pPr>
            <a:r>
              <a:rPr lang="en-US" sz="2400" dirty="0" smtClean="0">
                <a:solidFill>
                  <a:srgbClr val="3E3D2D"/>
                </a:solidFill>
                <a:latin typeface="Century Gothic"/>
              </a:rPr>
              <a:t>Track completion with email alerts</a:t>
            </a:r>
          </a:p>
          <a:p>
            <a:pPr lvl="0" indent="-274320">
              <a:buClr>
                <a:srgbClr val="94C600"/>
              </a:buClr>
              <a:buSzPct val="76000"/>
              <a:buFont typeface="Wingdings 2" pitchFamily="18" charset="2"/>
              <a:buChar char=""/>
            </a:pPr>
            <a:endParaRPr lang="en-US" sz="2400" dirty="0">
              <a:solidFill>
                <a:srgbClr val="3E3D2D"/>
              </a:solidFill>
              <a:latin typeface="Century Gothic"/>
            </a:endParaRP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581400"/>
            <a:ext cx="3426358" cy="2651760"/>
          </a:xfrm>
          <a:prstGeom prst="rect">
            <a:avLst/>
          </a:prstGeom>
        </p:spPr>
      </p:pic>
    </p:spTree>
    <p:extLst>
      <p:ext uri="{BB962C8B-B14F-4D97-AF65-F5344CB8AC3E}">
        <p14:creationId xmlns:p14="http://schemas.microsoft.com/office/powerpoint/2010/main" val="4030399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dirty="0">
                <a:solidFill>
                  <a:srgbClr val="94C600"/>
                </a:solidFill>
                <a:latin typeface="Century Gothic"/>
              </a:rPr>
              <a:t>Today’s Objectives…</a:t>
            </a:r>
            <a:endParaRPr lang="en-US" dirty="0"/>
          </a:p>
        </p:txBody>
      </p:sp>
      <p:sp>
        <p:nvSpPr>
          <p:cNvPr id="5" name="Content Placeholder 4"/>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Communication Methods </a:t>
            </a:r>
            <a:endParaRPr lang="en-US" sz="2400" dirty="0" smtClean="0">
              <a:solidFill>
                <a:srgbClr val="3E3D2D"/>
              </a:solidFill>
              <a:latin typeface="Century Gothic"/>
            </a:endParaRPr>
          </a:p>
          <a:p>
            <a:pPr marL="68580" lvl="0" indent="0">
              <a:buClr>
                <a:srgbClr val="94C600"/>
              </a:buClr>
              <a:buSzPct val="76000"/>
              <a:buNone/>
            </a:pPr>
            <a:endParaRPr lang="en-US" sz="2400" dirty="0">
              <a:solidFill>
                <a:srgbClr val="3E3D2D"/>
              </a:solidFill>
              <a:latin typeface="Century Gothic"/>
            </a:endParaRPr>
          </a:p>
          <a:p>
            <a:pPr lvl="0" indent="-274320">
              <a:buClr>
                <a:srgbClr val="94C600"/>
              </a:buClr>
              <a:buSzPct val="76000"/>
              <a:buFont typeface="Wingdings 2" pitchFamily="18" charset="2"/>
              <a:buChar char=""/>
            </a:pPr>
            <a:r>
              <a:rPr lang="en-US" sz="2400" dirty="0">
                <a:solidFill>
                  <a:srgbClr val="3E3D2D"/>
                </a:solidFill>
                <a:latin typeface="Century Gothic"/>
              </a:rPr>
              <a:t>Effective Communication for Reaching Today’s </a:t>
            </a:r>
            <a:r>
              <a:rPr lang="en-US" sz="2400" dirty="0" smtClean="0">
                <a:solidFill>
                  <a:srgbClr val="3E3D2D"/>
                </a:solidFill>
                <a:latin typeface="Century Gothic"/>
              </a:rPr>
              <a:t>Student</a:t>
            </a:r>
          </a:p>
          <a:p>
            <a:pPr marL="68580" lvl="0" indent="0">
              <a:buClr>
                <a:srgbClr val="94C600"/>
              </a:buClr>
              <a:buSzPct val="76000"/>
              <a:buNone/>
            </a:pPr>
            <a:endParaRPr lang="en-US" sz="2400" dirty="0">
              <a:solidFill>
                <a:srgbClr val="3E3D2D"/>
              </a:solidFill>
              <a:latin typeface="Century Gothic"/>
            </a:endParaRPr>
          </a:p>
          <a:p>
            <a:pPr lvl="0" indent="-274320">
              <a:buClr>
                <a:srgbClr val="94C600"/>
              </a:buClr>
              <a:buSzPct val="76000"/>
              <a:buFont typeface="Wingdings 2" pitchFamily="18" charset="2"/>
              <a:buChar char=""/>
            </a:pPr>
            <a:r>
              <a:rPr lang="en-US" sz="2400" dirty="0">
                <a:solidFill>
                  <a:srgbClr val="3E3D2D"/>
                </a:solidFill>
                <a:latin typeface="Century Gothic"/>
              </a:rPr>
              <a:t>Maximizing </a:t>
            </a:r>
            <a:r>
              <a:rPr lang="en-US" sz="2400" dirty="0" err="1" smtClean="0">
                <a:solidFill>
                  <a:srgbClr val="3E3D2D"/>
                </a:solidFill>
                <a:latin typeface="Century Gothic"/>
              </a:rPr>
              <a:t>OnLine</a:t>
            </a:r>
            <a:r>
              <a:rPr lang="en-US" sz="2400" dirty="0" smtClean="0">
                <a:solidFill>
                  <a:srgbClr val="3E3D2D"/>
                </a:solidFill>
                <a:latin typeface="Century Gothic"/>
              </a:rPr>
              <a:t> </a:t>
            </a:r>
            <a:r>
              <a:rPr lang="en-US" sz="2400" dirty="0">
                <a:solidFill>
                  <a:srgbClr val="3E3D2D"/>
                </a:solidFill>
                <a:latin typeface="Century Gothic"/>
              </a:rPr>
              <a:t>Video as Communication </a:t>
            </a:r>
            <a:r>
              <a:rPr lang="en-US" sz="2400" dirty="0" smtClean="0">
                <a:solidFill>
                  <a:srgbClr val="3E3D2D"/>
                </a:solidFill>
                <a:latin typeface="Century Gothic"/>
              </a:rPr>
              <a:t>Tool</a:t>
            </a:r>
          </a:p>
          <a:p>
            <a:pPr marL="68580" lvl="0" indent="0">
              <a:buClr>
                <a:srgbClr val="94C600"/>
              </a:buClr>
              <a:buSzPct val="76000"/>
              <a:buNone/>
            </a:pPr>
            <a:endParaRPr lang="en-US" sz="2400" dirty="0">
              <a:solidFill>
                <a:srgbClr val="3E3D2D"/>
              </a:solidFill>
              <a:latin typeface="Century Gothic"/>
            </a:endParaRPr>
          </a:p>
          <a:p>
            <a:pPr lvl="0" indent="-274320">
              <a:buClr>
                <a:srgbClr val="94C600"/>
              </a:buClr>
              <a:buSzPct val="76000"/>
              <a:buFont typeface="Wingdings 2" pitchFamily="18" charset="2"/>
              <a:buChar char=""/>
            </a:pPr>
            <a:r>
              <a:rPr lang="en-US" sz="2400" dirty="0">
                <a:solidFill>
                  <a:srgbClr val="3E3D2D"/>
                </a:solidFill>
                <a:latin typeface="Century Gothic"/>
              </a:rPr>
              <a:t>Increased Efficiency in Financial Aid Office  </a:t>
            </a:r>
          </a:p>
          <a:p>
            <a:endParaRPr lang="en-US" dirty="0"/>
          </a:p>
        </p:txBody>
      </p:sp>
    </p:spTree>
    <p:extLst>
      <p:ext uri="{BB962C8B-B14F-4D97-AF65-F5344CB8AC3E}">
        <p14:creationId xmlns:p14="http://schemas.microsoft.com/office/powerpoint/2010/main" val="197222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94C600"/>
                </a:solidFill>
                <a:latin typeface="Century Gothic"/>
              </a:rPr>
              <a:t>Benefits….</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Improve customer service</a:t>
            </a:r>
          </a:p>
          <a:p>
            <a:pPr lvl="0" indent="-274320">
              <a:buClr>
                <a:srgbClr val="94C600"/>
              </a:buClr>
              <a:buSzPct val="76000"/>
              <a:buFont typeface="Wingdings 2" pitchFamily="18" charset="2"/>
              <a:buChar char=""/>
            </a:pPr>
            <a:r>
              <a:rPr lang="en-US" sz="2400" dirty="0">
                <a:solidFill>
                  <a:srgbClr val="3E3D2D"/>
                </a:solidFill>
                <a:latin typeface="Century Gothic"/>
              </a:rPr>
              <a:t>Reduction in answering repetitive questions</a:t>
            </a:r>
          </a:p>
          <a:p>
            <a:pPr lvl="0" indent="-274320">
              <a:buClr>
                <a:srgbClr val="94C600"/>
              </a:buClr>
              <a:buSzPct val="76000"/>
              <a:buFont typeface="Wingdings 2" pitchFamily="18" charset="2"/>
              <a:buChar char=""/>
            </a:pPr>
            <a:r>
              <a:rPr lang="en-US" sz="2400" dirty="0">
                <a:solidFill>
                  <a:srgbClr val="3E3D2D"/>
                </a:solidFill>
                <a:latin typeface="Century Gothic"/>
              </a:rPr>
              <a:t>Reduction in voicemail messages to return</a:t>
            </a:r>
          </a:p>
          <a:p>
            <a:pPr lvl="0" indent="-274320">
              <a:buClr>
                <a:srgbClr val="94C600"/>
              </a:buClr>
              <a:buSzPct val="76000"/>
              <a:buFont typeface="Wingdings 2" pitchFamily="18" charset="2"/>
              <a:buChar char=""/>
            </a:pPr>
            <a:r>
              <a:rPr lang="en-US" sz="2400" dirty="0">
                <a:solidFill>
                  <a:srgbClr val="3E3D2D"/>
                </a:solidFill>
                <a:latin typeface="Century Gothic"/>
              </a:rPr>
              <a:t>Increase financial aid applications</a:t>
            </a:r>
          </a:p>
          <a:p>
            <a:pPr lvl="0" indent="-274320">
              <a:buClr>
                <a:srgbClr val="94C600"/>
              </a:buClr>
              <a:buSzPct val="76000"/>
              <a:buFont typeface="Wingdings 2" pitchFamily="18" charset="2"/>
              <a:buChar char=""/>
            </a:pPr>
            <a:r>
              <a:rPr lang="en-US" sz="2400" dirty="0">
                <a:solidFill>
                  <a:srgbClr val="3E3D2D"/>
                </a:solidFill>
                <a:latin typeface="Century Gothic"/>
              </a:rPr>
              <a:t>Reduce wait times and phone calls</a:t>
            </a:r>
          </a:p>
          <a:p>
            <a:pPr lvl="0" indent="-274320">
              <a:buClr>
                <a:srgbClr val="94C600"/>
              </a:buClr>
              <a:buSzPct val="76000"/>
              <a:buFont typeface="Wingdings 2" pitchFamily="18" charset="2"/>
              <a:buChar char=""/>
            </a:pPr>
            <a:r>
              <a:rPr lang="en-US" sz="2400" dirty="0">
                <a:solidFill>
                  <a:srgbClr val="3E3D2D"/>
                </a:solidFill>
                <a:latin typeface="Century Gothic"/>
              </a:rPr>
              <a:t>Expand reach of counseling team</a:t>
            </a:r>
          </a:p>
          <a:p>
            <a:pPr lvl="0" indent="-274320">
              <a:buClr>
                <a:srgbClr val="94C600"/>
              </a:buClr>
              <a:buSzPct val="76000"/>
              <a:buFont typeface="Wingdings 2" pitchFamily="18" charset="2"/>
              <a:buChar char=""/>
            </a:pPr>
            <a:r>
              <a:rPr lang="en-US" sz="2400" dirty="0">
                <a:solidFill>
                  <a:srgbClr val="3E3D2D"/>
                </a:solidFill>
                <a:latin typeface="Century Gothic"/>
              </a:rPr>
              <a:t>Tackle default aversion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231648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11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94C600"/>
                </a:solidFill>
                <a:latin typeface="Century Gothic"/>
              </a:rPr>
              <a:t>What your colleagues are saying….</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200" dirty="0">
                <a:solidFill>
                  <a:srgbClr val="3E3D2D"/>
                </a:solidFill>
                <a:latin typeface="Century Gothic"/>
              </a:rPr>
              <a:t>“While a beneficial side-effect may be the reduced volume of calls and visits from confused students, the real reason we implemented FATV was to have fewer confused students. We may even do one better and that is to reach students using Financial Aid TV who otherwise would never have come forward to apply for aid.  We look forward to the coming year and positive outcomes.”</a:t>
            </a:r>
          </a:p>
          <a:p>
            <a:pPr marL="68580" lvl="0" indent="0" algn="r">
              <a:buClr>
                <a:srgbClr val="94C600"/>
              </a:buClr>
              <a:buSzPct val="76000"/>
              <a:buNone/>
            </a:pPr>
            <a:r>
              <a:rPr lang="en-US" sz="2200" dirty="0">
                <a:solidFill>
                  <a:srgbClr val="3E3D2D"/>
                </a:solidFill>
                <a:latin typeface="Century Gothic"/>
              </a:rPr>
              <a:t>	Kevin </a:t>
            </a:r>
            <a:r>
              <a:rPr lang="en-US" sz="2200" dirty="0" err="1">
                <a:solidFill>
                  <a:srgbClr val="3E3D2D"/>
                </a:solidFill>
                <a:latin typeface="Century Gothic"/>
              </a:rPr>
              <a:t>Harral</a:t>
            </a:r>
            <a:r>
              <a:rPr lang="en-US" sz="2200" dirty="0">
                <a:solidFill>
                  <a:srgbClr val="3E3D2D"/>
                </a:solidFill>
                <a:latin typeface="Century Gothic"/>
              </a:rPr>
              <a:t>, Director of Financial Aid, 	</a:t>
            </a:r>
            <a:endParaRPr lang="en-US" sz="2200" dirty="0" smtClean="0">
              <a:solidFill>
                <a:srgbClr val="3E3D2D"/>
              </a:solidFill>
              <a:latin typeface="Century Gothic"/>
            </a:endParaRPr>
          </a:p>
          <a:p>
            <a:pPr marL="68580" lvl="0" indent="0" algn="ctr">
              <a:buClr>
                <a:srgbClr val="94C600"/>
              </a:buClr>
              <a:buSzPct val="76000"/>
              <a:buNone/>
            </a:pPr>
            <a:r>
              <a:rPr lang="en-US" sz="2200" dirty="0" smtClean="0">
                <a:solidFill>
                  <a:srgbClr val="3E3D2D"/>
                </a:solidFill>
                <a:latin typeface="Century Gothic"/>
              </a:rPr>
              <a:t>Foothill </a:t>
            </a:r>
            <a:r>
              <a:rPr lang="en-US" sz="2200" dirty="0">
                <a:solidFill>
                  <a:srgbClr val="3E3D2D"/>
                </a:solidFill>
                <a:latin typeface="Century Gothic"/>
              </a:rPr>
              <a:t>College</a:t>
            </a:r>
          </a:p>
          <a:p>
            <a:endParaRPr lang="en-US" dirty="0"/>
          </a:p>
        </p:txBody>
      </p:sp>
    </p:spTree>
    <p:extLst>
      <p:ext uri="{BB962C8B-B14F-4D97-AF65-F5344CB8AC3E}">
        <p14:creationId xmlns:p14="http://schemas.microsoft.com/office/powerpoint/2010/main" val="2680815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94C600"/>
                </a:solidFill>
                <a:latin typeface="Century Gothic"/>
              </a:rPr>
              <a:t>Impact on Ivy Tech Staff…</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Reduction in answering repetitive questions</a:t>
            </a:r>
          </a:p>
          <a:p>
            <a:pPr lvl="0" indent="-274320">
              <a:buClr>
                <a:srgbClr val="94C600"/>
              </a:buClr>
              <a:buSzPct val="76000"/>
              <a:buFont typeface="Wingdings 2" pitchFamily="18" charset="2"/>
              <a:buChar char=""/>
            </a:pPr>
            <a:r>
              <a:rPr lang="en-US" sz="2400" dirty="0">
                <a:solidFill>
                  <a:srgbClr val="3E3D2D"/>
                </a:solidFill>
                <a:latin typeface="Century Gothic"/>
              </a:rPr>
              <a:t>Over 45,000 student questions have been answered in the first 3 months by FATV</a:t>
            </a:r>
          </a:p>
          <a:p>
            <a:pPr lvl="0" indent="-274320">
              <a:buClr>
                <a:srgbClr val="94C600"/>
              </a:buClr>
              <a:buSzPct val="76000"/>
              <a:buFont typeface="Wingdings 2" pitchFamily="18" charset="2"/>
              <a:buChar char=""/>
            </a:pPr>
            <a:r>
              <a:rPr lang="en-US" sz="2400" dirty="0">
                <a:solidFill>
                  <a:srgbClr val="3E3D2D"/>
                </a:solidFill>
                <a:latin typeface="Century Gothic"/>
              </a:rPr>
              <a:t>Positive student feedback and enthusiasm among staff</a:t>
            </a:r>
          </a:p>
          <a:p>
            <a:pPr lvl="0" indent="-274320">
              <a:buClr>
                <a:srgbClr val="94C600"/>
              </a:buClr>
              <a:buSzPct val="76000"/>
              <a:buFont typeface="Wingdings 2" pitchFamily="18" charset="2"/>
              <a:buChar char=""/>
            </a:pPr>
            <a:r>
              <a:rPr lang="en-US" sz="2400" dirty="0">
                <a:solidFill>
                  <a:srgbClr val="3E3D2D"/>
                </a:solidFill>
                <a:latin typeface="Century Gothic"/>
              </a:rPr>
              <a:t>Consistent messaging across 14 campuses</a:t>
            </a:r>
          </a:p>
          <a:p>
            <a:endParaRPr lang="en-US" dirty="0"/>
          </a:p>
        </p:txBody>
      </p:sp>
    </p:spTree>
    <p:extLst>
      <p:ext uri="{BB962C8B-B14F-4D97-AF65-F5344CB8AC3E}">
        <p14:creationId xmlns:p14="http://schemas.microsoft.com/office/powerpoint/2010/main" val="4185198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67" y="2286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934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1599" y="3167390"/>
            <a:ext cx="2220801" cy="523220"/>
          </a:xfrm>
          <a:prstGeom prst="rect">
            <a:avLst/>
          </a:prstGeom>
        </p:spPr>
        <p:txBody>
          <a:bodyPr wrap="none">
            <a:spAutoFit/>
          </a:bodyPr>
          <a:lstStyle/>
          <a:p>
            <a:pPr marL="68580" lvl="0" algn="ctr">
              <a:spcBef>
                <a:spcPct val="20000"/>
              </a:spcBef>
              <a:buClr>
                <a:srgbClr val="94C600"/>
              </a:buClr>
              <a:buSzPct val="76000"/>
            </a:pPr>
            <a:r>
              <a:rPr lang="en-US" sz="2800" dirty="0">
                <a:solidFill>
                  <a:srgbClr val="3E3D2D"/>
                </a:solidFill>
                <a:latin typeface="Century Gothic"/>
              </a:rPr>
              <a:t>Thank you! </a:t>
            </a:r>
            <a:endParaRPr lang="en-US" sz="2800" dirty="0">
              <a:solidFill>
                <a:srgbClr val="3E3D2D"/>
              </a:solidFill>
              <a:latin typeface="Century Gothic"/>
            </a:endParaRPr>
          </a:p>
        </p:txBody>
      </p:sp>
    </p:spTree>
    <p:extLst>
      <p:ext uri="{BB962C8B-B14F-4D97-AF65-F5344CB8AC3E}">
        <p14:creationId xmlns:p14="http://schemas.microsoft.com/office/powerpoint/2010/main" val="2867709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800" dirty="0">
                <a:solidFill>
                  <a:srgbClr val="94C600"/>
                </a:solidFill>
                <a:latin typeface="Century Gothic"/>
              </a:rPr>
              <a:t>Methods of Communication….then and now….</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906" y="1600200"/>
            <a:ext cx="6510187" cy="4525963"/>
          </a:xfrm>
          <a:prstGeom prst="rect">
            <a:avLst/>
          </a:prstGeom>
        </p:spPr>
      </p:pic>
    </p:spTree>
    <p:extLst>
      <p:ext uri="{BB962C8B-B14F-4D97-AF65-F5344CB8AC3E}">
        <p14:creationId xmlns:p14="http://schemas.microsoft.com/office/powerpoint/2010/main" val="2226946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94C600"/>
                </a:solidFill>
                <a:latin typeface="Century Gothic"/>
              </a:rPr>
              <a:t>Most Common Methods of Communication Still Used Today…. </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000" dirty="0">
                <a:solidFill>
                  <a:srgbClr val="3E3D2D"/>
                </a:solidFill>
                <a:latin typeface="Century Gothic"/>
              </a:rPr>
              <a:t>7. Paper</a:t>
            </a:r>
          </a:p>
          <a:p>
            <a:pPr lvl="0" indent="-274320">
              <a:buClr>
                <a:srgbClr val="94C600"/>
              </a:buClr>
              <a:buSzPct val="76000"/>
              <a:buFont typeface="Wingdings 2" pitchFamily="18" charset="2"/>
              <a:buChar char=""/>
            </a:pPr>
            <a:r>
              <a:rPr lang="en-US" sz="2000" dirty="0">
                <a:solidFill>
                  <a:srgbClr val="3E3D2D"/>
                </a:solidFill>
                <a:latin typeface="Century Gothic"/>
              </a:rPr>
              <a:t>9. Newspaper</a:t>
            </a:r>
          </a:p>
          <a:p>
            <a:pPr lvl="0" indent="-274320">
              <a:buClr>
                <a:srgbClr val="94C600"/>
              </a:buClr>
              <a:buSzPct val="76000"/>
              <a:buFont typeface="Wingdings 2" pitchFamily="18" charset="2"/>
              <a:buChar char=""/>
            </a:pPr>
            <a:r>
              <a:rPr lang="en-US" sz="2000" dirty="0">
                <a:solidFill>
                  <a:srgbClr val="3E3D2D"/>
                </a:solidFill>
                <a:latin typeface="Century Gothic"/>
              </a:rPr>
              <a:t>11. Telephone</a:t>
            </a:r>
          </a:p>
          <a:p>
            <a:pPr lvl="0" indent="-274320">
              <a:buClr>
                <a:srgbClr val="94C600"/>
              </a:buClr>
              <a:buSzPct val="76000"/>
              <a:buFont typeface="Wingdings 2" pitchFamily="18" charset="2"/>
              <a:buChar char=""/>
            </a:pPr>
            <a:r>
              <a:rPr lang="en-US" sz="2000" dirty="0">
                <a:solidFill>
                  <a:srgbClr val="3E3D2D"/>
                </a:solidFill>
                <a:latin typeface="Century Gothic"/>
              </a:rPr>
              <a:t>13. Television</a:t>
            </a:r>
          </a:p>
          <a:p>
            <a:pPr lvl="0" indent="-274320">
              <a:buClr>
                <a:srgbClr val="94C600"/>
              </a:buClr>
              <a:buSzPct val="76000"/>
              <a:buFont typeface="Wingdings 2" pitchFamily="18" charset="2"/>
              <a:buChar char=""/>
            </a:pPr>
            <a:r>
              <a:rPr lang="en-US" sz="2000" b="1" dirty="0">
                <a:solidFill>
                  <a:srgbClr val="FF0000"/>
                </a:solidFill>
                <a:latin typeface="Century Gothic"/>
              </a:rPr>
              <a:t>14.5 Cell Phone </a:t>
            </a:r>
          </a:p>
          <a:p>
            <a:pPr lvl="0" indent="-274320">
              <a:buClr>
                <a:srgbClr val="94C600"/>
              </a:buClr>
              <a:buSzPct val="76000"/>
              <a:buFont typeface="Wingdings 2" pitchFamily="18" charset="2"/>
              <a:buChar char=""/>
            </a:pPr>
            <a:r>
              <a:rPr lang="en-US" sz="2000" b="1" dirty="0">
                <a:solidFill>
                  <a:srgbClr val="FF0000"/>
                </a:solidFill>
                <a:latin typeface="Century Gothic"/>
              </a:rPr>
              <a:t>15. Internet</a:t>
            </a:r>
          </a:p>
          <a:p>
            <a:pPr lvl="0" indent="-274320">
              <a:buClr>
                <a:srgbClr val="94C600"/>
              </a:buClr>
              <a:buSzPct val="76000"/>
              <a:buFont typeface="Wingdings 2" pitchFamily="18" charset="2"/>
              <a:buChar char=""/>
            </a:pPr>
            <a:r>
              <a:rPr lang="en-US" sz="2000" b="1" dirty="0">
                <a:solidFill>
                  <a:srgbClr val="FF0000"/>
                </a:solidFill>
                <a:latin typeface="Century Gothic"/>
              </a:rPr>
              <a:t>16. Instant Messenger</a:t>
            </a:r>
          </a:p>
          <a:p>
            <a:pPr lvl="0" indent="-274320">
              <a:buClr>
                <a:srgbClr val="94C600"/>
              </a:buClr>
              <a:buSzPct val="76000"/>
              <a:buFont typeface="Wingdings 2" pitchFamily="18" charset="2"/>
              <a:buChar char=""/>
            </a:pPr>
            <a:r>
              <a:rPr lang="en-US" sz="2000" b="1" dirty="0">
                <a:solidFill>
                  <a:srgbClr val="FF0000"/>
                </a:solidFill>
                <a:latin typeface="Century Gothic"/>
              </a:rPr>
              <a:t>17. Blogging</a:t>
            </a:r>
          </a:p>
          <a:p>
            <a:pPr lvl="0" indent="-274320">
              <a:buClr>
                <a:srgbClr val="94C600"/>
              </a:buClr>
              <a:buSzPct val="76000"/>
              <a:buFont typeface="Wingdings 2" pitchFamily="18" charset="2"/>
              <a:buChar char=""/>
            </a:pPr>
            <a:r>
              <a:rPr lang="en-US" sz="2000" b="1" dirty="0">
                <a:solidFill>
                  <a:srgbClr val="FF0000"/>
                </a:solidFill>
                <a:latin typeface="Century Gothic"/>
              </a:rPr>
              <a:t>18. </a:t>
            </a:r>
            <a:r>
              <a:rPr lang="en-US" sz="2000" b="1" dirty="0" err="1">
                <a:solidFill>
                  <a:srgbClr val="FF0000"/>
                </a:solidFill>
                <a:latin typeface="Century Gothic"/>
              </a:rPr>
              <a:t>FaceBook</a:t>
            </a:r>
            <a:endParaRPr lang="en-US" sz="2000" b="1" dirty="0">
              <a:solidFill>
                <a:srgbClr val="FF0000"/>
              </a:solidFill>
              <a:latin typeface="Century Gothic"/>
            </a:endParaRPr>
          </a:p>
          <a:p>
            <a:pPr lvl="0" indent="-274320">
              <a:buClr>
                <a:srgbClr val="94C600"/>
              </a:buClr>
              <a:buSzPct val="76000"/>
              <a:buFont typeface="Wingdings 2" pitchFamily="18" charset="2"/>
              <a:buChar char=""/>
            </a:pPr>
            <a:r>
              <a:rPr lang="en-US" sz="2000" b="1" dirty="0">
                <a:solidFill>
                  <a:srgbClr val="FF0000"/>
                </a:solidFill>
                <a:latin typeface="Century Gothic"/>
              </a:rPr>
              <a:t>19. YouTube</a:t>
            </a:r>
          </a:p>
          <a:p>
            <a:pPr lvl="0" indent="-274320">
              <a:buClr>
                <a:srgbClr val="94C600"/>
              </a:buClr>
              <a:buSzPct val="76000"/>
              <a:buFont typeface="Wingdings 2" pitchFamily="18" charset="2"/>
              <a:buChar char=""/>
            </a:pPr>
            <a:r>
              <a:rPr lang="en-US" sz="2000" b="1" dirty="0">
                <a:solidFill>
                  <a:srgbClr val="FF0000"/>
                </a:solidFill>
                <a:latin typeface="Century Gothic"/>
              </a:rPr>
              <a:t>20. Twitter</a:t>
            </a:r>
          </a:p>
          <a:p>
            <a:endParaRPr lang="en-US" dirty="0"/>
          </a:p>
        </p:txBody>
      </p:sp>
    </p:spTree>
    <p:extLst>
      <p:ext uri="{BB962C8B-B14F-4D97-AF65-F5344CB8AC3E}">
        <p14:creationId xmlns:p14="http://schemas.microsoft.com/office/powerpoint/2010/main" val="265331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94C600"/>
                </a:solidFill>
                <a:latin typeface="Century Gothic"/>
              </a:rPr>
              <a:t>How do we reach our students?</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Regulations changes</a:t>
            </a:r>
          </a:p>
          <a:p>
            <a:pPr marL="640080" lvl="1" indent="-274320">
              <a:buClr>
                <a:srgbClr val="94C600"/>
              </a:buClr>
              <a:buSzPct val="76000"/>
              <a:buFont typeface="Wingdings 2" pitchFamily="18" charset="2"/>
              <a:buChar char=""/>
            </a:pPr>
            <a:r>
              <a:rPr lang="en-US" sz="2200" dirty="0">
                <a:solidFill>
                  <a:srgbClr val="3E3D2D"/>
                </a:solidFill>
                <a:latin typeface="Century Gothic"/>
              </a:rPr>
              <a:t>LEU</a:t>
            </a:r>
          </a:p>
          <a:p>
            <a:pPr marL="640080" lvl="1" indent="-274320">
              <a:buClr>
                <a:srgbClr val="94C600"/>
              </a:buClr>
              <a:buSzPct val="76000"/>
              <a:buFont typeface="Wingdings 2" pitchFamily="18" charset="2"/>
              <a:buChar char=""/>
            </a:pPr>
            <a:r>
              <a:rPr lang="en-US" sz="2200" dirty="0">
                <a:solidFill>
                  <a:srgbClr val="3E3D2D"/>
                </a:solidFill>
                <a:latin typeface="Century Gothic"/>
              </a:rPr>
              <a:t>Loan Interest Rates</a:t>
            </a:r>
          </a:p>
          <a:p>
            <a:pPr lvl="0" indent="-274320">
              <a:buClr>
                <a:srgbClr val="94C600"/>
              </a:buClr>
              <a:buSzPct val="76000"/>
              <a:buFont typeface="Wingdings 2" pitchFamily="18" charset="2"/>
              <a:buChar char=""/>
            </a:pPr>
            <a:r>
              <a:rPr lang="en-US" sz="2400" dirty="0">
                <a:solidFill>
                  <a:srgbClr val="3E3D2D"/>
                </a:solidFill>
                <a:latin typeface="Century Gothic"/>
              </a:rPr>
              <a:t>Understanding policy</a:t>
            </a:r>
          </a:p>
          <a:p>
            <a:pPr marL="640080" lvl="1" indent="-274320">
              <a:buClr>
                <a:srgbClr val="94C600"/>
              </a:buClr>
              <a:buSzPct val="76000"/>
              <a:buFont typeface="Wingdings 2" pitchFamily="18" charset="2"/>
              <a:buChar char=""/>
            </a:pPr>
            <a:r>
              <a:rPr lang="en-US" sz="2200" dirty="0">
                <a:solidFill>
                  <a:srgbClr val="3E3D2D"/>
                </a:solidFill>
                <a:latin typeface="Century Gothic"/>
              </a:rPr>
              <a:t>SAP</a:t>
            </a:r>
          </a:p>
          <a:p>
            <a:pPr lvl="0" indent="-274320">
              <a:buClr>
                <a:srgbClr val="94C600"/>
              </a:buClr>
              <a:buSzPct val="76000"/>
              <a:buFont typeface="Wingdings 2" pitchFamily="18" charset="2"/>
              <a:buChar char=""/>
            </a:pPr>
            <a:r>
              <a:rPr lang="en-US" sz="2400" dirty="0">
                <a:solidFill>
                  <a:srgbClr val="3E3D2D"/>
                </a:solidFill>
                <a:latin typeface="Century Gothic"/>
              </a:rPr>
              <a:t>How to complete the FAFSA on-line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95400"/>
            <a:ext cx="2351129"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82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pPr algn="l"/>
            <a:r>
              <a:rPr lang="en-US" sz="3600" dirty="0">
                <a:solidFill>
                  <a:srgbClr val="94C600"/>
                </a:solidFill>
                <a:latin typeface="Century Gothic"/>
              </a:rPr>
              <a:t>Most Common Used by Financial Aid Office….</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endParaRPr lang="en-US" sz="2400" dirty="0" smtClean="0">
              <a:solidFill>
                <a:srgbClr val="3E3D2D"/>
              </a:solidFill>
              <a:latin typeface="Century Gothic"/>
            </a:endParaRPr>
          </a:p>
          <a:p>
            <a:pPr lvl="0" indent="-274320">
              <a:buClr>
                <a:srgbClr val="94C600"/>
              </a:buClr>
              <a:buSzPct val="76000"/>
              <a:buFont typeface="Wingdings 2" pitchFamily="18" charset="2"/>
              <a:buChar char=""/>
            </a:pPr>
            <a:r>
              <a:rPr lang="en-US" sz="2400" dirty="0" smtClean="0">
                <a:solidFill>
                  <a:srgbClr val="3E3D2D"/>
                </a:solidFill>
                <a:latin typeface="Century Gothic"/>
              </a:rPr>
              <a:t>Paper </a:t>
            </a:r>
            <a:r>
              <a:rPr lang="en-US" sz="2400" dirty="0">
                <a:solidFill>
                  <a:srgbClr val="3E3D2D"/>
                </a:solidFill>
                <a:latin typeface="Century Gothic"/>
              </a:rPr>
              <a:t>/ Newsletter</a:t>
            </a:r>
          </a:p>
          <a:p>
            <a:pPr lvl="0" indent="-274320">
              <a:buClr>
                <a:srgbClr val="94C600"/>
              </a:buClr>
              <a:buSzPct val="76000"/>
              <a:buFont typeface="Wingdings 2" pitchFamily="18" charset="2"/>
              <a:buChar char=""/>
            </a:pPr>
            <a:endParaRPr lang="en-US" sz="2400" dirty="0" smtClean="0">
              <a:solidFill>
                <a:srgbClr val="3E3D2D"/>
              </a:solidFill>
              <a:latin typeface="Century Gothic"/>
            </a:endParaRPr>
          </a:p>
          <a:p>
            <a:pPr lvl="0" indent="-274320">
              <a:buClr>
                <a:srgbClr val="94C600"/>
              </a:buClr>
              <a:buSzPct val="76000"/>
              <a:buFont typeface="Wingdings 2" pitchFamily="18" charset="2"/>
              <a:buChar char=""/>
            </a:pPr>
            <a:r>
              <a:rPr lang="en-US" sz="2400" dirty="0" smtClean="0">
                <a:solidFill>
                  <a:srgbClr val="3E3D2D"/>
                </a:solidFill>
                <a:latin typeface="Century Gothic"/>
              </a:rPr>
              <a:t>Telephone </a:t>
            </a:r>
            <a:r>
              <a:rPr lang="en-US" sz="2400" dirty="0">
                <a:solidFill>
                  <a:srgbClr val="3E3D2D"/>
                </a:solidFill>
                <a:latin typeface="Century Gothic"/>
              </a:rPr>
              <a:t>/ Cell Phone</a:t>
            </a:r>
          </a:p>
          <a:p>
            <a:pPr lvl="0" indent="-274320">
              <a:buClr>
                <a:srgbClr val="94C600"/>
              </a:buClr>
              <a:buSzPct val="76000"/>
              <a:buFont typeface="Wingdings 2" pitchFamily="18" charset="2"/>
              <a:buChar char=""/>
            </a:pPr>
            <a:endParaRPr lang="en-US" sz="2400" dirty="0" smtClean="0">
              <a:solidFill>
                <a:srgbClr val="3E3D2D"/>
              </a:solidFill>
              <a:latin typeface="Century Gothic"/>
            </a:endParaRPr>
          </a:p>
          <a:p>
            <a:pPr lvl="0" indent="-274320">
              <a:buClr>
                <a:srgbClr val="94C600"/>
              </a:buClr>
              <a:buSzPct val="76000"/>
              <a:buFont typeface="Wingdings 2" pitchFamily="18" charset="2"/>
              <a:buChar char=""/>
            </a:pPr>
            <a:r>
              <a:rPr lang="en-US" sz="2400" dirty="0" smtClean="0">
                <a:solidFill>
                  <a:srgbClr val="3E3D2D"/>
                </a:solidFill>
                <a:latin typeface="Century Gothic"/>
              </a:rPr>
              <a:t>Internet </a:t>
            </a:r>
            <a:r>
              <a:rPr lang="en-US" sz="2400" dirty="0">
                <a:solidFill>
                  <a:srgbClr val="3E3D2D"/>
                </a:solidFill>
                <a:latin typeface="Century Gothic"/>
              </a:rPr>
              <a:t>/ Email</a:t>
            </a:r>
          </a:p>
          <a:p>
            <a:pPr lvl="0" indent="-274320">
              <a:buClr>
                <a:srgbClr val="94C600"/>
              </a:buClr>
              <a:buSzPct val="76000"/>
              <a:buFont typeface="Wingdings 2" pitchFamily="18" charset="2"/>
              <a:buChar char=""/>
            </a:pPr>
            <a:endParaRPr lang="en-US" sz="2400" dirty="0" smtClean="0">
              <a:solidFill>
                <a:srgbClr val="3E3D2D"/>
              </a:solidFill>
              <a:latin typeface="Century Gothic"/>
            </a:endParaRPr>
          </a:p>
          <a:p>
            <a:pPr lvl="0" indent="-274320">
              <a:buClr>
                <a:srgbClr val="94C600"/>
              </a:buClr>
              <a:buSzPct val="76000"/>
              <a:buFont typeface="Wingdings 2" pitchFamily="18" charset="2"/>
              <a:buChar char=""/>
            </a:pPr>
            <a:r>
              <a:rPr lang="en-US" sz="2400" dirty="0" smtClean="0">
                <a:solidFill>
                  <a:srgbClr val="3E3D2D"/>
                </a:solidFill>
                <a:latin typeface="Century Gothic"/>
              </a:rPr>
              <a:t>Social </a:t>
            </a:r>
            <a:r>
              <a:rPr lang="en-US" sz="2400" dirty="0">
                <a:solidFill>
                  <a:srgbClr val="3E3D2D"/>
                </a:solidFill>
                <a:latin typeface="Century Gothic"/>
              </a:rPr>
              <a:t>Media </a:t>
            </a:r>
          </a:p>
          <a:p>
            <a:endParaRPr lang="en-US" dirty="0"/>
          </a:p>
        </p:txBody>
      </p:sp>
    </p:spTree>
    <p:extLst>
      <p:ext uri="{BB962C8B-B14F-4D97-AF65-F5344CB8AC3E}">
        <p14:creationId xmlns:p14="http://schemas.microsoft.com/office/powerpoint/2010/main" val="2548936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solidFill>
                  <a:srgbClr val="94C600"/>
                </a:solidFill>
                <a:latin typeface="Century Gothic"/>
              </a:rPr>
              <a:t>Paper…</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Becoming obsolete?  </a:t>
            </a:r>
          </a:p>
          <a:p>
            <a:pPr lvl="0" indent="-274320">
              <a:buClr>
                <a:srgbClr val="94C600"/>
              </a:buClr>
              <a:buSzPct val="76000"/>
              <a:buFont typeface="Wingdings 2" pitchFamily="18" charset="2"/>
              <a:buChar char=""/>
            </a:pPr>
            <a:r>
              <a:rPr lang="en-US" sz="2400" dirty="0">
                <a:solidFill>
                  <a:srgbClr val="3E3D2D"/>
                </a:solidFill>
                <a:latin typeface="Century Gothic"/>
              </a:rPr>
              <a:t>Paperless office?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67000"/>
            <a:ext cx="2807851" cy="36576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725557"/>
            <a:ext cx="376210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689" y="3810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7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94C600"/>
                </a:solidFill>
                <a:latin typeface="Century Gothic"/>
              </a:rPr>
              <a:t>Telephone / Cell Phone</a:t>
            </a:r>
            <a:endParaRPr lang="en-US" dirty="0"/>
          </a:p>
        </p:txBody>
      </p:sp>
      <p:sp>
        <p:nvSpPr>
          <p:cNvPr id="3" name="Content Placeholder 2"/>
          <p:cNvSpPr>
            <a:spLocks noGrp="1"/>
          </p:cNvSpPr>
          <p:nvPr>
            <p:ph idx="1"/>
          </p:nvPr>
        </p:nvSpPr>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Students can call with questions to get </a:t>
            </a:r>
            <a:endParaRPr lang="en-US" sz="2400" dirty="0" smtClean="0">
              <a:solidFill>
                <a:srgbClr val="3E3D2D"/>
              </a:solidFill>
              <a:latin typeface="Century Gothic"/>
            </a:endParaRPr>
          </a:p>
          <a:p>
            <a:pPr marL="68580" lvl="0" indent="0">
              <a:buClr>
                <a:srgbClr val="94C600"/>
              </a:buClr>
              <a:buSzPct val="76000"/>
              <a:buNone/>
            </a:pPr>
            <a:r>
              <a:rPr lang="en-US" sz="2400" dirty="0">
                <a:solidFill>
                  <a:srgbClr val="3E3D2D"/>
                </a:solidFill>
                <a:latin typeface="Century Gothic"/>
              </a:rPr>
              <a:t>	</a:t>
            </a:r>
            <a:r>
              <a:rPr lang="en-US" sz="2400" dirty="0" smtClean="0">
                <a:solidFill>
                  <a:srgbClr val="3E3D2D"/>
                </a:solidFill>
                <a:latin typeface="Century Gothic"/>
              </a:rPr>
              <a:t>information </a:t>
            </a:r>
            <a:endParaRPr lang="en-US" sz="2400" dirty="0">
              <a:solidFill>
                <a:srgbClr val="3E3D2D"/>
              </a:solidFill>
              <a:latin typeface="Century Gothic"/>
            </a:endParaRPr>
          </a:p>
          <a:p>
            <a:pPr lvl="0" indent="-274320">
              <a:buClr>
                <a:srgbClr val="94C600"/>
              </a:buClr>
              <a:buSzPct val="76000"/>
              <a:buFont typeface="Wingdings 2" pitchFamily="18" charset="2"/>
              <a:buChar char=""/>
            </a:pPr>
            <a:r>
              <a:rPr lang="en-US" sz="2400" dirty="0">
                <a:solidFill>
                  <a:srgbClr val="3E3D2D"/>
                </a:solidFill>
                <a:latin typeface="Century Gothic"/>
              </a:rPr>
              <a:t>FAAs can contact students to provide information</a:t>
            </a:r>
          </a:p>
          <a:p>
            <a:pPr lvl="0" indent="-274320">
              <a:buClr>
                <a:srgbClr val="94C600"/>
              </a:buClr>
              <a:buSzPct val="76000"/>
              <a:buFont typeface="Wingdings 2" pitchFamily="18" charset="2"/>
              <a:buChar char=""/>
            </a:pPr>
            <a:r>
              <a:rPr lang="en-US" sz="2400" dirty="0">
                <a:solidFill>
                  <a:srgbClr val="3E3D2D"/>
                </a:solidFill>
                <a:latin typeface="Century Gothic"/>
              </a:rPr>
              <a:t>Turn around time?  </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838200"/>
            <a:ext cx="1469573"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96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solidFill>
                  <a:srgbClr val="94C600"/>
                </a:solidFill>
                <a:latin typeface="Century Gothic"/>
              </a:rPr>
              <a:t>Internet / Email</a:t>
            </a:r>
            <a:endParaRPr lang="en-US" dirty="0"/>
          </a:p>
        </p:txBody>
      </p:sp>
      <p:sp>
        <p:nvSpPr>
          <p:cNvPr id="3" name="Content Placeholder 2"/>
          <p:cNvSpPr>
            <a:spLocks noGrp="1"/>
          </p:cNvSpPr>
          <p:nvPr>
            <p:ph idx="1"/>
          </p:nvPr>
        </p:nvSpPr>
        <p:spPr>
          <a:xfrm>
            <a:off x="533400" y="1828800"/>
            <a:ext cx="8229600" cy="4525963"/>
          </a:xfrm>
        </p:spPr>
        <p:txBody>
          <a:bodyPr/>
          <a:lstStyle/>
          <a:p>
            <a:pPr lvl="0" indent="-274320">
              <a:buClr>
                <a:srgbClr val="94C600"/>
              </a:buClr>
              <a:buSzPct val="76000"/>
              <a:buFont typeface="Wingdings 2" pitchFamily="18" charset="2"/>
              <a:buChar char=""/>
            </a:pPr>
            <a:r>
              <a:rPr lang="en-US" sz="2400" dirty="0">
                <a:solidFill>
                  <a:srgbClr val="3E3D2D"/>
                </a:solidFill>
                <a:latin typeface="Century Gothic"/>
              </a:rPr>
              <a:t>A school’s webpage can be a source of information for students</a:t>
            </a:r>
          </a:p>
          <a:p>
            <a:pPr lvl="0" indent="-274320">
              <a:buClr>
                <a:srgbClr val="94C600"/>
              </a:buClr>
              <a:buSzPct val="76000"/>
              <a:buFont typeface="Wingdings 2" pitchFamily="18" charset="2"/>
              <a:buChar char=""/>
            </a:pPr>
            <a:r>
              <a:rPr lang="en-US" sz="2400" dirty="0">
                <a:solidFill>
                  <a:srgbClr val="3E3D2D"/>
                </a:solidFill>
                <a:latin typeface="Century Gothic"/>
              </a:rPr>
              <a:t>What information is included? How much?</a:t>
            </a:r>
          </a:p>
          <a:p>
            <a:pPr lvl="0" indent="-274320">
              <a:buClr>
                <a:srgbClr val="94C600"/>
              </a:buClr>
              <a:buSzPct val="76000"/>
              <a:buFont typeface="Wingdings 2" pitchFamily="18" charset="2"/>
              <a:buChar char=""/>
            </a:pPr>
            <a:r>
              <a:rPr lang="en-US" sz="2400" dirty="0">
                <a:solidFill>
                  <a:srgbClr val="3E3D2D"/>
                </a:solidFill>
                <a:latin typeface="Century Gothic"/>
              </a:rPr>
              <a:t>Email is a quick way to communicate.  Turn around policy? </a:t>
            </a:r>
          </a:p>
          <a:p>
            <a:pPr lvl="0" indent="-274320">
              <a:buClr>
                <a:srgbClr val="94C600"/>
              </a:buClr>
              <a:buSzPct val="76000"/>
              <a:buFont typeface="Wingdings 2" pitchFamily="18" charset="2"/>
              <a:buChar char=""/>
            </a:pPr>
            <a:r>
              <a:rPr lang="en-US" sz="2400" dirty="0">
                <a:solidFill>
                  <a:srgbClr val="3E3D2D"/>
                </a:solidFill>
                <a:latin typeface="Century Gothic"/>
              </a:rPr>
              <a:t>Broadcast email </a:t>
            </a:r>
          </a:p>
          <a:p>
            <a:pPr lvl="0" indent="-274320">
              <a:buClr>
                <a:srgbClr val="94C600"/>
              </a:buClr>
              <a:buSzPct val="76000"/>
              <a:buFont typeface="Wingdings 2" pitchFamily="18" charset="2"/>
              <a:buChar char=""/>
            </a:pPr>
            <a:r>
              <a:rPr lang="en-US" sz="2400" dirty="0">
                <a:solidFill>
                  <a:srgbClr val="3E3D2D"/>
                </a:solidFill>
                <a:latin typeface="Century Gothic"/>
              </a:rPr>
              <a:t>Record of communication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646" y="533400"/>
            <a:ext cx="2629354"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953000"/>
            <a:ext cx="1133079"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692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648</Words>
  <Application>Microsoft Office PowerPoint</Application>
  <PresentationFormat>On-screen Show (4:3)</PresentationFormat>
  <Paragraphs>137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Successful Strategies for Using Online Video as an Outreach Tool  CASFAA Conference – December 14th -16th 2013 Leslee Heinrichs </vt:lpstr>
      <vt:lpstr>Today’s Objectives…</vt:lpstr>
      <vt:lpstr>Methods of Communication….then and now….</vt:lpstr>
      <vt:lpstr>Most Common Methods of Communication Still Used Today…. </vt:lpstr>
      <vt:lpstr>How do we reach our students?</vt:lpstr>
      <vt:lpstr>Most Common Used by Financial Aid Office….</vt:lpstr>
      <vt:lpstr>Paper…</vt:lpstr>
      <vt:lpstr>Telephone / Cell Phone</vt:lpstr>
      <vt:lpstr>Internet / Email</vt:lpstr>
      <vt:lpstr>Social Media</vt:lpstr>
      <vt:lpstr>Online Video</vt:lpstr>
      <vt:lpstr>Video Usage Options…. </vt:lpstr>
      <vt:lpstr>Self-service internet portal –  Foothill College</vt:lpstr>
      <vt:lpstr>Mobile device access</vt:lpstr>
      <vt:lpstr>Embed link to video in email blast … </vt:lpstr>
      <vt:lpstr>Embed link to video regarding policy…</vt:lpstr>
      <vt:lpstr>Post video on your FB page NOVA FB Page</vt:lpstr>
      <vt:lpstr>Video embedding on college website -  Foothill College California State University</vt:lpstr>
      <vt:lpstr>Video Counseling Session…</vt:lpstr>
      <vt:lpstr>Benefits….</vt:lpstr>
      <vt:lpstr>What your colleagues are saying….</vt:lpstr>
      <vt:lpstr>Impact on Ivy Tech Staff…</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User_Account</dc:creator>
  <cp:lastModifiedBy>Leslee FATV</cp:lastModifiedBy>
  <cp:revision>15</cp:revision>
  <dcterms:created xsi:type="dcterms:W3CDTF">2013-11-12T20:03:38Z</dcterms:created>
  <dcterms:modified xsi:type="dcterms:W3CDTF">2013-12-10T21:08:29Z</dcterms:modified>
</cp:coreProperties>
</file>